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5" r:id="rId4"/>
    <p:sldId id="263" r:id="rId5"/>
    <p:sldId id="261" r:id="rId6"/>
    <p:sldId id="264" r:id="rId7"/>
    <p:sldId id="266" r:id="rId8"/>
    <p:sldId id="267" r:id="rId9"/>
    <p:sldId id="258" r:id="rId10"/>
    <p:sldId id="268" r:id="rId11"/>
    <p:sldId id="269" r:id="rId12"/>
    <p:sldId id="270" r:id="rId13"/>
    <p:sldId id="284" r:id="rId14"/>
    <p:sldId id="271" r:id="rId15"/>
    <p:sldId id="276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4"/>
    <p:restoredTop sz="84431"/>
  </p:normalViewPr>
  <p:slideViewPr>
    <p:cSldViewPr snapToGrid="0" snapToObjects="1">
      <p:cViewPr varScale="1">
        <p:scale>
          <a:sx n="106" d="100"/>
          <a:sy n="106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5D6C4-2BA9-404F-A208-5CA1C8002BF6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A088A-E51E-3548-88EF-000960D08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6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6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4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1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9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2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6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11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86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 under curve corresponds to increased performance over randomness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84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088A-E51E-3548-88EF-000960D084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6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22FA-A3AD-6747-81AF-10B56AB4A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56328-CBA4-A643-A300-9A135C218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B3AA8-1467-9A41-A3CA-91399085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191D7-091D-B146-A1C6-1F0B2DB7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750-D715-F249-844B-82DECF09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2E1A-1AA6-3C48-B93A-7904AD18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FB0A7-AE36-1F43-8040-7EAE9F673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61581-CF01-434C-B8D8-8AB8A864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972CC-D1B9-5E4F-865E-20A2AF11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25AA5-C1D9-8B4B-BA72-D663B345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86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9747D4-DCB4-9046-9315-D0DBF4212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86625-D1CD-0049-A39A-1310A741B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0D4D9-68B4-8C4F-B878-41A6AC8C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043C2-5CE1-A04A-95E0-C93B8165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9D2F6-CA24-A246-A2EE-11884800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1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E3BE-A936-C142-8F89-2D670840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38E78-F0B0-9A45-9036-1656C06A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2ECD4-1C08-9546-805B-8FB5DF71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D8043-0EA9-4E4F-B573-A03AF2E5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9E802-97CA-4242-AFCE-F5BAA89D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4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11D6-5C71-3845-93D5-6481E3BC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0235D-210D-2840-B9AE-495E7E74E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48402-B288-2E4E-B77F-E61CDADE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FEFFE-F87C-324E-AB75-B0076C99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4D50C-DCE5-F744-81BA-2367C138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2D52-803B-E54F-84BC-C8DEA459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859F-F238-EF4E-B13C-FE9F6AC28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84B44-CB98-1949-97F9-C7A07B80D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F7783-59F2-994E-BD04-603ED2B99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EF44-F788-4B46-B640-7069CCD8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E2BCF-5C73-3843-B538-540BA4D7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8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4620-1B03-4A49-A994-8F0F4943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03405-4295-7443-A9EB-C80A70288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3E08D-7687-C742-861D-7EF95895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C3580-22E6-1E43-BD6C-1D5C3D54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F11C-315B-A142-968D-70D92FB97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DDCDC-54CD-D848-BA65-E7BA366D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1D54D-4290-624F-BDDC-DF98698A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CDC4B-BF20-4C4C-9037-1DDF732F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4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B7B3-0267-9340-8792-64BF499B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38313-79D4-1047-BBCB-67F1AB22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078B-969D-C64E-91D1-56F78112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324AE-7DF8-BB46-95DF-526A3A33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7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4CF0CA-5280-A748-8908-562896B8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06B28-BF40-DB4A-8CEB-23248F39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5608E-B682-C64E-8EFC-F878755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CCA1-1682-6F4C-8F8E-DD342C756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8CFB-4C6F-184C-8D02-4F27E254C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C0710-E90A-A74D-8C24-627125613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41FC8-1000-9249-ACF1-23C133A0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635E9-9931-1540-B232-3B448202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478B8-8A87-AA48-A6F1-4CB465FC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8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E933-2DE3-F142-AB0C-5961ED13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F94C3-D1BD-E540-BBBD-FCA82F167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BCA0D-7C1D-7742-A128-405684021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33E90-FAFB-CF46-832B-81E3DA97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47-1E0D-2C4B-AFEB-B87C2ECD78EF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30DF2-A715-B14C-9040-967E1AA8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C527C-613D-CD4C-BB91-5637221A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2465D-0A30-EC4B-9037-CF8954A4B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C85E6-E04A-FB47-BD1D-6147D90C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BB19B-2CDD-6C4B-90AE-8869C2DA9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01A2C-4EF1-7A4B-BFA0-8F29E173E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E21DA47-1E0D-2C4B-AFEB-B87C2ECD78EF}" type="datetimeFigureOut">
              <a:rPr lang="en-US" smtClean="0"/>
              <a:pPr/>
              <a:t>11/11/18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9DE1-5351-944D-A4D2-70934D055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A8EA7-21D1-7848-8BCE-2532A5F53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9A2465D-0A30-EC4B-9037-CF8954A4B2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5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B575-4072-3244-9248-5A8D77F35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011" y="888901"/>
            <a:ext cx="11021439" cy="3002164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latin typeface="Helvetica" pitchFamily="2" charset="0"/>
              </a:rPr>
              <a:t>Evaluation of patient reidentification using laboratory test orders and mitigation via latent space variables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EDE37B-A573-0B49-BC6A-6A1436DB6355}"/>
              </a:ext>
            </a:extLst>
          </p:cNvPr>
          <p:cNvSpPr txBox="1">
            <a:spLocks/>
          </p:cNvSpPr>
          <p:nvPr/>
        </p:nvSpPr>
        <p:spPr>
          <a:xfrm>
            <a:off x="321010" y="4143986"/>
            <a:ext cx="11021439" cy="15916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accent1"/>
                </a:solidFill>
                <a:latin typeface="Helvetica" pitchFamily="2" charset="0"/>
              </a:rPr>
              <a:t>Kipp Johnson</a:t>
            </a:r>
          </a:p>
          <a:p>
            <a:pPr algn="l"/>
            <a:r>
              <a:rPr lang="en-US" sz="5400" b="1" dirty="0">
                <a:solidFill>
                  <a:schemeClr val="accent1"/>
                </a:solidFill>
                <a:latin typeface="Helvetica" pitchFamily="2" charset="0"/>
              </a:rPr>
              <a:t>November 7</a:t>
            </a:r>
            <a:r>
              <a:rPr lang="en-US" sz="5400" b="1" baseline="30000" dirty="0">
                <a:solidFill>
                  <a:schemeClr val="accent1"/>
                </a:solidFill>
                <a:latin typeface="Helvetica" pitchFamily="2" charset="0"/>
              </a:rPr>
              <a:t>th</a:t>
            </a:r>
            <a:r>
              <a:rPr lang="en-US" sz="5400" b="1" dirty="0">
                <a:solidFill>
                  <a:schemeClr val="accent1"/>
                </a:solidFill>
                <a:latin typeface="Helvetica" pitchFamily="2" charset="0"/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300484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8B902-3F77-9F45-84C1-5C4FED03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6" y="955831"/>
            <a:ext cx="11286893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/>
              <a:t>With this information, Latonya Sweeney was able to identify Governor Weld’s complete health records</a:t>
            </a:r>
            <a:br>
              <a:rPr lang="en-US" sz="3600" dirty="0"/>
            </a:br>
            <a:endParaRPr lang="en-US" sz="3600" dirty="0"/>
          </a:p>
          <a:p>
            <a:pPr marL="457200" lvl="1" indent="0">
              <a:buNone/>
            </a:pP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dirty="0"/>
              <a:t>She then printed them out and mailed them to his office</a:t>
            </a:r>
            <a:br>
              <a:rPr lang="en-US" sz="3600" dirty="0"/>
            </a:b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Moral of the story:</a:t>
            </a:r>
            <a:br>
              <a:rPr lang="en-US" sz="3600" dirty="0"/>
            </a:br>
            <a:endParaRPr lang="en-US" sz="3600" dirty="0"/>
          </a:p>
          <a:p>
            <a:pPr marL="457200" lvl="1" indent="0">
              <a:buNone/>
            </a:pPr>
            <a:r>
              <a:rPr lang="en-US" sz="3600" b="1" dirty="0"/>
              <a:t>“Anonymized” data often isn’t really anonymous</a:t>
            </a:r>
          </a:p>
        </p:txBody>
      </p:sp>
    </p:spTree>
    <p:extLst>
      <p:ext uri="{BB962C8B-B14F-4D97-AF65-F5344CB8AC3E}">
        <p14:creationId xmlns:p14="http://schemas.microsoft.com/office/powerpoint/2010/main" val="17799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B1C1E-614A-9343-ACC8-8B1FD664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684" y="965200"/>
            <a:ext cx="7619316" cy="501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D093B-7217-F34A-AF39-7E409D892C8F}"/>
              </a:ext>
            </a:extLst>
          </p:cNvPr>
          <p:cNvSpPr txBox="1"/>
          <p:nvPr/>
        </p:nvSpPr>
        <p:spPr>
          <a:xfrm>
            <a:off x="587849" y="1807855"/>
            <a:ext cx="38705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Helvetica" pitchFamily="2" charset="0"/>
              </a:rPr>
              <a:t>Sweeney’s later work demonstrated that </a:t>
            </a:r>
            <a:r>
              <a:rPr lang="en-US" sz="2600" b="1" dirty="0">
                <a:latin typeface="Helvetica" pitchFamily="2" charset="0"/>
              </a:rPr>
              <a:t>~87% of all people </a:t>
            </a:r>
            <a:r>
              <a:rPr lang="en-US" sz="2600" dirty="0">
                <a:latin typeface="Helvetica" pitchFamily="2" charset="0"/>
              </a:rPr>
              <a:t>in the US are uniquely identifiable by combination of </a:t>
            </a:r>
            <a:r>
              <a:rPr lang="en-US" sz="2600" b="1" dirty="0">
                <a:latin typeface="Helvetica" pitchFamily="2" charset="0"/>
              </a:rPr>
              <a:t>gender</a:t>
            </a:r>
            <a:r>
              <a:rPr lang="en-US" sz="2600" dirty="0">
                <a:latin typeface="Helvetica" pitchFamily="2" charset="0"/>
              </a:rPr>
              <a:t>, </a:t>
            </a:r>
            <a:r>
              <a:rPr lang="en-US" sz="2600" b="1" dirty="0">
                <a:latin typeface="Helvetica" pitchFamily="2" charset="0"/>
              </a:rPr>
              <a:t>birth date</a:t>
            </a:r>
            <a:r>
              <a:rPr lang="en-US" sz="2600" dirty="0">
                <a:latin typeface="Helvetica" pitchFamily="2" charset="0"/>
              </a:rPr>
              <a:t>, and </a:t>
            </a:r>
            <a:r>
              <a:rPr lang="en-US" sz="2600" b="1" dirty="0">
                <a:latin typeface="Helvetica" pitchFamily="2" charset="0"/>
              </a:rPr>
              <a:t>zip code </a:t>
            </a:r>
          </a:p>
        </p:txBody>
      </p:sp>
    </p:spTree>
    <p:extLst>
      <p:ext uri="{BB962C8B-B14F-4D97-AF65-F5344CB8AC3E}">
        <p14:creationId xmlns:p14="http://schemas.microsoft.com/office/powerpoint/2010/main" val="319058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95BB-29C5-6248-AA9F-10C885B4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Medical Records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9CB18-20C6-D444-8337-E13FD6FD4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1" y="1846805"/>
            <a:ext cx="6253976" cy="4483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26380-9129-BD42-B73B-201D5B11C585}"/>
              </a:ext>
            </a:extLst>
          </p:cNvPr>
          <p:cNvSpPr txBox="1"/>
          <p:nvPr/>
        </p:nvSpPr>
        <p:spPr>
          <a:xfrm>
            <a:off x="7761249" y="2103282"/>
            <a:ext cx="38479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Diagnoses</a:t>
            </a:r>
          </a:p>
          <a:p>
            <a:r>
              <a:rPr lang="en-US" sz="3600" dirty="0"/>
              <a:t>Lab test results</a:t>
            </a:r>
          </a:p>
          <a:p>
            <a:r>
              <a:rPr lang="en-US" sz="3600" dirty="0"/>
              <a:t>Medications</a:t>
            </a:r>
          </a:p>
          <a:p>
            <a:r>
              <a:rPr lang="en-US" sz="3600" dirty="0"/>
              <a:t>Surgical Procedures</a:t>
            </a:r>
          </a:p>
          <a:p>
            <a:r>
              <a:rPr lang="en-US" sz="3600" dirty="0"/>
              <a:t>Physician notes</a:t>
            </a:r>
          </a:p>
          <a:p>
            <a:r>
              <a:rPr lang="en-US" sz="3600" dirty="0"/>
              <a:t>Imaging studies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9706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95BB-29C5-6248-AA9F-10C885B4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Electronic Medical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89CE1-9237-3541-BB84-618B0CED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0328"/>
            <a:ext cx="8566762" cy="4483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26380-9129-BD42-B73B-201D5B11C585}"/>
              </a:ext>
            </a:extLst>
          </p:cNvPr>
          <p:cNvSpPr txBox="1"/>
          <p:nvPr/>
        </p:nvSpPr>
        <p:spPr>
          <a:xfrm>
            <a:off x="7761249" y="2103282"/>
            <a:ext cx="38479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Diagnoses</a:t>
            </a:r>
          </a:p>
          <a:p>
            <a:r>
              <a:rPr lang="en-US" sz="3600" dirty="0"/>
              <a:t>Lab test results</a:t>
            </a:r>
          </a:p>
          <a:p>
            <a:r>
              <a:rPr lang="en-US" sz="3600" dirty="0"/>
              <a:t>Medications</a:t>
            </a:r>
          </a:p>
          <a:p>
            <a:r>
              <a:rPr lang="en-US" sz="3600" dirty="0"/>
              <a:t>Surgical Procedures</a:t>
            </a:r>
          </a:p>
          <a:p>
            <a:r>
              <a:rPr lang="en-US" sz="3600" dirty="0"/>
              <a:t>Physician notes</a:t>
            </a:r>
          </a:p>
          <a:p>
            <a:r>
              <a:rPr lang="en-US" sz="3600" dirty="0"/>
              <a:t>Imaging studies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526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D1D2-44D5-E84D-828A-28D03B7D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2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EHR/EMR data is often “anonymized” (deidentified) and used for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3C6DF-6415-7E42-BF8B-DBF8EAE29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79" y="2230243"/>
            <a:ext cx="4542773" cy="3929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2E8C7-35F5-BA45-89F3-3D0DFDC46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927" y="2274848"/>
            <a:ext cx="5301175" cy="39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25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0EB094-05D9-CB4C-AFD2-50A977384C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2D7D7D-C70F-EE44-B7DF-5E6B45504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890" y="1200306"/>
            <a:ext cx="10423209" cy="4070194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Central question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4800" dirty="0">
                <a:solidFill>
                  <a:schemeClr val="bg1"/>
                </a:solidFill>
              </a:rPr>
              <a:t>How identifiable are individuals in the anonymized  EHR?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Follow-up question</a:t>
            </a:r>
            <a:r>
              <a:rPr lang="en-US" sz="4800" dirty="0">
                <a:solidFill>
                  <a:schemeClr val="bg1"/>
                </a:solidFill>
              </a:rPr>
              <a:t>: If patients are identifiable, can this be mitigated?</a:t>
            </a:r>
          </a:p>
        </p:txBody>
      </p:sp>
    </p:spTree>
    <p:extLst>
      <p:ext uri="{BB962C8B-B14F-4D97-AF65-F5344CB8AC3E}">
        <p14:creationId xmlns:p14="http://schemas.microsoft.com/office/powerpoint/2010/main" val="376824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40A9-891F-A045-BBF2-B9291A88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Examining the uniqueness of Mount Sinai EHR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5D43A-15F8-8048-B0C4-1D6D7D27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437"/>
            <a:ext cx="10515600" cy="4351338"/>
          </a:xfrm>
        </p:spPr>
        <p:txBody>
          <a:bodyPr/>
          <a:lstStyle/>
          <a:p>
            <a:r>
              <a:rPr lang="en-US" dirty="0"/>
              <a:t>We use an anonymized dataset of over 700,000 individuals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i="1" u="sng" dirty="0">
                <a:solidFill>
                  <a:srgbClr val="FF0000"/>
                </a:solidFill>
              </a:rPr>
              <a:t>(At no point do we attempt to actually reidentify people)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7C5D1-ADAC-0A44-B6C8-9ABBEE4D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22" y="3695855"/>
            <a:ext cx="8453956" cy="261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1B79-ACDC-6F47-82FC-EE6E7651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5549900" cy="1325563"/>
          </a:xfrm>
        </p:spPr>
        <p:txBody>
          <a:bodyPr/>
          <a:lstStyle/>
          <a:p>
            <a:pPr algn="ctr"/>
            <a:r>
              <a:rPr lang="en-US" dirty="0"/>
              <a:t>Lab Tests in the EHR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59105-1956-6845-BBC2-52435DF1A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181"/>
            <a:ext cx="10515600" cy="48428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Queried for all possible lab tests</a:t>
            </a:r>
          </a:p>
          <a:p>
            <a:pPr lvl="1"/>
            <a:r>
              <a:rPr lang="en-US" dirty="0"/>
              <a:t>Labs are identified by string names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2,635 different lab tests ordered with 342,485,583 laboratory test results </a:t>
            </a:r>
          </a:p>
          <a:p>
            <a:pPr lvl="1"/>
            <a:r>
              <a:rPr lang="en-US" dirty="0"/>
              <a:t>Mean of 468 results per patient</a:t>
            </a:r>
          </a:p>
          <a:p>
            <a:pPr lvl="1"/>
            <a:r>
              <a:rPr lang="en-US" dirty="0"/>
              <a:t>Corresponds to 6.5 million patient-days of history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Mean number of unique tests per patient: 49.8</a:t>
            </a:r>
          </a:p>
          <a:p>
            <a:r>
              <a:rPr lang="en-US" dirty="0"/>
              <a:t>Mean number of encounter days per patient: 8.8</a:t>
            </a:r>
            <a:br>
              <a:rPr lang="en-US" dirty="0"/>
            </a:br>
            <a:endParaRPr lang="en-US" dirty="0"/>
          </a:p>
          <a:p>
            <a:r>
              <a:rPr lang="en-US" dirty="0"/>
              <a:t>218 lab tests ordered only once</a:t>
            </a:r>
          </a:p>
          <a:p>
            <a:r>
              <a:rPr lang="en-US" dirty="0"/>
              <a:t>1,186 lab tests ordered less than 1,000 times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63BC9-CA95-9145-A5FD-52A4C72F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599" y="575259"/>
            <a:ext cx="4931413" cy="1526007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81E2584-4D14-4E43-A9A3-69575398129F}"/>
              </a:ext>
            </a:extLst>
          </p:cNvPr>
          <p:cNvSpPr/>
          <p:nvPr/>
        </p:nvSpPr>
        <p:spPr>
          <a:xfrm>
            <a:off x="10121900" y="1155700"/>
            <a:ext cx="1397000" cy="28416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3D25F-F542-B548-915B-26C85DF8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37" y="1235061"/>
            <a:ext cx="4313663" cy="24449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percentage of patients can be uniquely identified by their lab tests?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B3149-8911-B849-ADCE-5E8BEDD2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144" y="245337"/>
            <a:ext cx="4904656" cy="47398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B833CD-D95B-D344-BB03-91088737C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1412"/>
            <a:ext cx="10515600" cy="16718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56.1 % of patients have laboratory orders completely unique to them</a:t>
            </a:r>
          </a:p>
          <a:p>
            <a:r>
              <a:rPr lang="en-US" dirty="0"/>
              <a:t>Patients with 9 days of visits are unique from all other patients 98.4% of the time</a:t>
            </a:r>
          </a:p>
        </p:txBody>
      </p:sp>
    </p:spTree>
    <p:extLst>
      <p:ext uri="{BB962C8B-B14F-4D97-AF65-F5344CB8AC3E}">
        <p14:creationId xmlns:p14="http://schemas.microsoft.com/office/powerpoint/2010/main" val="188409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3EC0-27E0-1B40-91A0-3577626C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reidentify patients with only 1 day of patient records?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259CF-01AA-D443-A596-7698FC2A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625"/>
            <a:ext cx="10515600" cy="4351338"/>
          </a:xfrm>
        </p:spPr>
        <p:txBody>
          <a:bodyPr/>
          <a:lstStyle/>
          <a:p>
            <a:r>
              <a:rPr lang="en-US" dirty="0"/>
              <a:t>Create patient-day lab vectors if lab was ordered for patient</a:t>
            </a:r>
            <a:br>
              <a:rPr lang="en-US" dirty="0"/>
            </a:br>
            <a:endParaRPr lang="en-US" dirty="0"/>
          </a:p>
          <a:p>
            <a:pPr lvl="1"/>
            <a:r>
              <a:rPr lang="el-GR" dirty="0"/>
              <a:t>θ = {</a:t>
            </a:r>
            <a:r>
              <a:rPr lang="en-US" dirty="0"/>
              <a:t>1, 0, 0, 0, 1, … </a:t>
            </a:r>
            <a:r>
              <a:rPr lang="el-GR" dirty="0"/>
              <a:t>}</a:t>
            </a:r>
            <a:r>
              <a:rPr lang="en-US" dirty="0"/>
              <a:t> where x</a:t>
            </a:r>
            <a:r>
              <a:rPr lang="en-US" baseline="-25000" dirty="0"/>
              <a:t>i</a:t>
            </a:r>
            <a:r>
              <a:rPr lang="en-US" dirty="0"/>
              <a:t> is a binary indicator variable for if lab test was ordered for given patient on given day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 pairwise cosine distances between patient-day lab vectors</a:t>
            </a:r>
            <a:br>
              <a:rPr lang="en-US" dirty="0"/>
            </a:br>
            <a:endParaRPr lang="en-US" dirty="0"/>
          </a:p>
          <a:p>
            <a:pPr lvl="1"/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EFF36-52EF-204C-BEDC-9EC1AF2B8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704" y="4800600"/>
            <a:ext cx="5690592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7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AF246-9BB8-1B40-90AA-CF85CF10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44" y="350196"/>
            <a:ext cx="4293726" cy="6060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5BB201-8292-B349-BFDF-9E5083D50EA9}"/>
              </a:ext>
            </a:extLst>
          </p:cNvPr>
          <p:cNvSpPr txBox="1"/>
          <p:nvPr/>
        </p:nvSpPr>
        <p:spPr>
          <a:xfrm>
            <a:off x="6673175" y="871983"/>
            <a:ext cx="444544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Jessica K. De Freitas</a:t>
            </a:r>
            <a:br>
              <a:rPr lang="en-US" sz="3200" b="1" dirty="0">
                <a:latin typeface="Helvetica" pitchFamily="2" charset="0"/>
              </a:rPr>
            </a:br>
            <a:endParaRPr lang="en-US" sz="3200" b="1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r>
              <a:rPr lang="en-US" sz="3200" dirty="0">
                <a:latin typeface="Helvetica" pitchFamily="2" charset="0"/>
              </a:rPr>
              <a:t>Benjamin S. Glicksberg</a:t>
            </a:r>
            <a:br>
              <a:rPr lang="en-US" sz="3200" dirty="0">
                <a:latin typeface="Helvetica" pitchFamily="2" charset="0"/>
              </a:rPr>
            </a:br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r>
              <a:rPr lang="en-US" sz="3200" dirty="0">
                <a:latin typeface="Helvetica" pitchFamily="2" charset="0"/>
              </a:rPr>
              <a:t>Jason R. </a:t>
            </a:r>
            <a:r>
              <a:rPr lang="en-US" sz="3200" dirty="0" err="1">
                <a:latin typeface="Helvetica" pitchFamily="2" charset="0"/>
              </a:rPr>
              <a:t>Bobe</a:t>
            </a:r>
            <a:br>
              <a:rPr lang="en-US" sz="3200" dirty="0">
                <a:latin typeface="Helvetica" pitchFamily="2" charset="0"/>
              </a:rPr>
            </a:br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r>
              <a:rPr lang="en-US" sz="3200" dirty="0">
                <a:latin typeface="Helvetica" pitchFamily="2" charset="0"/>
              </a:rPr>
              <a:t>Joel T. Dudley</a:t>
            </a:r>
            <a:endParaRPr lang="en-US" sz="3200" baseline="30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8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4A06-94DB-6B4F-816B-5B4C47DFB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r>
              <a:rPr lang="en-US" dirty="0"/>
              <a:t>Reidentification attack setup and algorithm: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43102-8E4E-574D-B098-0625D7FD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825625"/>
            <a:ext cx="66294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Randomly select one seed patient</a:t>
            </a:r>
          </a:p>
          <a:p>
            <a:pPr lvl="1"/>
            <a:r>
              <a:rPr lang="en-US" dirty="0"/>
              <a:t>Then randomly select one of this patient’s lab-day vectors</a:t>
            </a:r>
          </a:p>
          <a:p>
            <a:pPr lvl="1"/>
            <a:r>
              <a:rPr lang="en-US" dirty="0"/>
              <a:t>This is the “query vector”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Obtain all of this seed patient’s other lab-day vectors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select 99 other patients and obtain all of their lab-day vectors (“target vectors”)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cosine distances between query vector and all other target 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5A248-364B-6149-AC0F-CEEE658E1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2935288"/>
            <a:ext cx="4865081" cy="18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3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9BA2B0A-EC9B-8044-85D4-7EC86B1E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r>
              <a:rPr lang="en-US" dirty="0"/>
              <a:t>Reidentification attack setup and algorithm: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7B3267-B0CA-284F-B973-48CD378D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2041525"/>
            <a:ext cx="6629400" cy="4351338"/>
          </a:xfrm>
        </p:spPr>
        <p:txBody>
          <a:bodyPr>
            <a:normAutofit/>
          </a:bodyPr>
          <a:lstStyle/>
          <a:p>
            <a:r>
              <a:rPr lang="en-US" dirty="0"/>
              <a:t>Compute mean cosine distances between the query vector and the vectors corresponding to other patients, as well as the seed patient’s other lab-day vectors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Rank resulting mean distances by similarity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74750-A4F8-8E4B-BF78-D4C661A6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82" y="2639219"/>
            <a:ext cx="5274418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80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9F05-1180-564E-86D7-94684990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reidentification performance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090D1D-75E8-0A49-8BD0-DF3CAEFB7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876425"/>
            <a:ext cx="5384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Modification of </a:t>
            </a:r>
            <a:r>
              <a:rPr lang="en-US" i="1" dirty="0" err="1"/>
              <a:t>recall@n</a:t>
            </a:r>
            <a:r>
              <a:rPr lang="en-US" dirty="0"/>
              <a:t> metric commonly used in information retrieval literature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Essentially measures how far down the list of 100 individuals we need to go before we have the correct individual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Repeat entire algorithm 1000 times to obtain performance distributions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54B4C-4083-5248-9129-ACC9977B5D04}"/>
              </a:ext>
            </a:extLst>
          </p:cNvPr>
          <p:cNvSpPr txBox="1"/>
          <p:nvPr/>
        </p:nvSpPr>
        <p:spPr>
          <a:xfrm>
            <a:off x="6388100" y="2651585"/>
            <a:ext cx="537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Recall @ n = 1: Patient’s other records are most similar (perfect match)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B1014-CBF8-854C-885F-3E1DC935E7E3}"/>
              </a:ext>
            </a:extLst>
          </p:cNvPr>
          <p:cNvSpPr txBox="1"/>
          <p:nvPr/>
        </p:nvSpPr>
        <p:spPr>
          <a:xfrm>
            <a:off x="6388100" y="4027094"/>
            <a:ext cx="537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Recall @ n = 50: Patient’s other records are 50</a:t>
            </a:r>
            <a:r>
              <a:rPr lang="en-US" sz="2400" baseline="30000" dirty="0">
                <a:solidFill>
                  <a:srgbClr val="002060"/>
                </a:solidFill>
              </a:rPr>
              <a:t>th</a:t>
            </a:r>
            <a:r>
              <a:rPr lang="en-US" sz="2400" dirty="0">
                <a:solidFill>
                  <a:srgbClr val="002060"/>
                </a:solidFill>
              </a:rPr>
              <a:t> most similar (of 100)</a:t>
            </a:r>
          </a:p>
          <a:p>
            <a:r>
              <a:rPr lang="en-US" sz="2400" i="1" dirty="0">
                <a:solidFill>
                  <a:schemeClr val="accent2"/>
                </a:solidFill>
              </a:rPr>
              <a:t>(Equivalent to random chance)</a:t>
            </a:r>
          </a:p>
        </p:txBody>
      </p:sp>
    </p:spTree>
    <p:extLst>
      <p:ext uri="{BB962C8B-B14F-4D97-AF65-F5344CB8AC3E}">
        <p14:creationId xmlns:p14="http://schemas.microsoft.com/office/powerpoint/2010/main" val="122235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9FC6-90A2-8F49-BC55-6544D2F8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Reidentification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64D30-42DF-F04A-B5E6-C06779C5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8988"/>
            <a:ext cx="8819741" cy="4494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93ADB-0F17-8141-A4CF-74D7AF1C2240}"/>
              </a:ext>
            </a:extLst>
          </p:cNvPr>
          <p:cNvSpPr txBox="1"/>
          <p:nvPr/>
        </p:nvSpPr>
        <p:spPr>
          <a:xfrm>
            <a:off x="8182504" y="3454400"/>
            <a:ext cx="385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 @ n=1 25% of the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75CA9-9E77-D64C-9803-427ACD145E54}"/>
              </a:ext>
            </a:extLst>
          </p:cNvPr>
          <p:cNvSpPr txBox="1"/>
          <p:nvPr/>
        </p:nvSpPr>
        <p:spPr>
          <a:xfrm>
            <a:off x="8182504" y="4495800"/>
            <a:ext cx="4009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 @ n&lt;10 47% of the time</a:t>
            </a:r>
          </a:p>
        </p:txBody>
      </p:sp>
    </p:spTree>
    <p:extLst>
      <p:ext uri="{BB962C8B-B14F-4D97-AF65-F5344CB8AC3E}">
        <p14:creationId xmlns:p14="http://schemas.microsoft.com/office/powerpoint/2010/main" val="3225566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025-A543-3747-84B6-919B6371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can we mitigate </a:t>
            </a:r>
            <a:r>
              <a:rPr lang="en-US" dirty="0" err="1"/>
              <a:t>reidentifiability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19E6C-1232-B547-9627-E6A539D1A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256"/>
            <a:ext cx="4660900" cy="3114675"/>
          </a:xfrm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reduce lab tests into lower-dimensional latent space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Method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variational autoencoder (VAE) with 16 latent neurons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9FEFF-B89F-3646-AA08-AACC6663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1" y="1013090"/>
            <a:ext cx="5670549" cy="564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10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962C-2552-8849-86FE-FACD524E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VAE recapitulates input data from encoded latent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A52D1-AB7B-6545-A88D-463583CA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690688"/>
            <a:ext cx="8432800" cy="452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DB306-892E-5D4A-BED2-88F54DC25F59}"/>
              </a:ext>
            </a:extLst>
          </p:cNvPr>
          <p:cNvSpPr txBox="1"/>
          <p:nvPr/>
        </p:nvSpPr>
        <p:spPr>
          <a:xfrm>
            <a:off x="1267885" y="2744143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Input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995F7-2C3B-3447-8693-D472A3CD40BC}"/>
              </a:ext>
            </a:extLst>
          </p:cNvPr>
          <p:cNvSpPr txBox="1"/>
          <p:nvPr/>
        </p:nvSpPr>
        <p:spPr>
          <a:xfrm>
            <a:off x="411080" y="3720455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Latent space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1B692-CF6C-924C-A53E-B8A4AF48CBA8}"/>
              </a:ext>
            </a:extLst>
          </p:cNvPr>
          <p:cNvSpPr txBox="1"/>
          <p:nvPr/>
        </p:nvSpPr>
        <p:spPr>
          <a:xfrm>
            <a:off x="1148461" y="4696767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Output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B7BC50-8D43-D747-8314-26E45C221CB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044699" y="3205808"/>
            <a:ext cx="0" cy="5146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B5FC71-5D2F-6640-84A8-3F21B1328F47}"/>
              </a:ext>
            </a:extLst>
          </p:cNvPr>
          <p:cNvCxnSpPr/>
          <p:nvPr/>
        </p:nvCxnSpPr>
        <p:spPr>
          <a:xfrm>
            <a:off x="2044699" y="4182120"/>
            <a:ext cx="0" cy="5146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4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40E5-86CE-5345-A98B-F3A7B940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VAE-encoded data preserves privacy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E1F9B-9632-0A44-9B16-C19F6AAEEAB3}"/>
              </a:ext>
            </a:extLst>
          </p:cNvPr>
          <p:cNvSpPr txBox="1"/>
          <p:nvPr/>
        </p:nvSpPr>
        <p:spPr>
          <a:xfrm>
            <a:off x="8183035" y="2781300"/>
            <a:ext cx="4008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" pitchFamily="2" charset="0"/>
              </a:rPr>
              <a:t>Comparing </a:t>
            </a:r>
            <a:r>
              <a:rPr lang="en-US" sz="2400" i="1" dirty="0" err="1">
                <a:latin typeface="Helvetica" pitchFamily="2" charset="0"/>
              </a:rPr>
              <a:t>recall@n</a:t>
            </a:r>
            <a:r>
              <a:rPr lang="en-US" sz="2400" i="1" dirty="0">
                <a:latin typeface="Helvetica" pitchFamily="2" charset="0"/>
              </a:rPr>
              <a:t> performance between encoded and unencoded lab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C8294-1C73-C14B-94EA-7F38E64BF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85" y="966787"/>
            <a:ext cx="6494250" cy="58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97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35E6-80C1-EC4C-982B-81A9C3EB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6BDAE-6714-B043-9A42-A785D44C1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Laboratory test ordering patterns are highly unique to patients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One day of lab test orders can often be used to match a patient from among 99 other patients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Encoding laboratory test orders into latent variables using a variational autoencoder can help to significantly mitigate reidentification risk</a:t>
            </a:r>
          </a:p>
        </p:txBody>
      </p:sp>
    </p:spTree>
    <p:extLst>
      <p:ext uri="{BB962C8B-B14F-4D97-AF65-F5344CB8AC3E}">
        <p14:creationId xmlns:p14="http://schemas.microsoft.com/office/powerpoint/2010/main" val="26330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8C6A-E35A-3440-91C4-E3725A44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10" y="365125"/>
            <a:ext cx="1053699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99331-936C-C540-BF17-AEE83AE32711}"/>
              </a:ext>
            </a:extLst>
          </p:cNvPr>
          <p:cNvSpPr txBox="1"/>
          <p:nvPr/>
        </p:nvSpPr>
        <p:spPr>
          <a:xfrm>
            <a:off x="2497274" y="2347415"/>
            <a:ext cx="467307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Helvetica" pitchFamily="2" charset="0"/>
              </a:rPr>
              <a:t>Acknowledgements</a:t>
            </a:r>
          </a:p>
          <a:p>
            <a:r>
              <a:rPr lang="en-US" sz="3200" dirty="0">
                <a:latin typeface="Helvetica" pitchFamily="2" charset="0"/>
              </a:rPr>
              <a:t>Jessica K. De Freitas</a:t>
            </a:r>
          </a:p>
          <a:p>
            <a:r>
              <a:rPr lang="en-US" sz="3200" dirty="0">
                <a:latin typeface="Helvetica" pitchFamily="2" charset="0"/>
              </a:rPr>
              <a:t>Benjamin S. Glicksberg</a:t>
            </a:r>
          </a:p>
          <a:p>
            <a:r>
              <a:rPr lang="en-US" sz="3200" dirty="0">
                <a:latin typeface="Helvetica" pitchFamily="2" charset="0"/>
              </a:rPr>
              <a:t>Jason R. </a:t>
            </a:r>
            <a:r>
              <a:rPr lang="en-US" sz="3200" dirty="0" err="1">
                <a:latin typeface="Helvetica" pitchFamily="2" charset="0"/>
              </a:rPr>
              <a:t>Bobe</a:t>
            </a:r>
            <a:endParaRPr lang="en-US" sz="3200" dirty="0">
              <a:latin typeface="Helvetica" pitchFamily="2" charset="0"/>
            </a:endParaRPr>
          </a:p>
          <a:p>
            <a:r>
              <a:rPr lang="en-US" sz="3200" dirty="0">
                <a:latin typeface="Helvetica" pitchFamily="2" charset="0"/>
              </a:rPr>
              <a:t>Joel T. Dudley</a:t>
            </a:r>
            <a:endParaRPr lang="en-US" sz="3200" baseline="300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94D3B-56DA-E44F-A804-218585C4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684" y="2677566"/>
            <a:ext cx="4259551" cy="1958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0AB83-C906-0F4E-943E-9B6B7E819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1"/>
          <a:stretch/>
        </p:blipFill>
        <p:spPr>
          <a:xfrm>
            <a:off x="5814" y="0"/>
            <a:ext cx="1662472" cy="1956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89DB0-A678-2E40-8044-2E4A820E0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90" y="4761595"/>
            <a:ext cx="1672358" cy="2090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BDCF1-037A-F448-80E2-F659880A0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91" y="3097781"/>
            <a:ext cx="1667001" cy="1667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5CD31A-AB43-6843-95BF-A990D1F6B1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583"/>
          <a:stretch/>
        </p:blipFill>
        <p:spPr>
          <a:xfrm>
            <a:off x="-11990" y="1690688"/>
            <a:ext cx="1686830" cy="14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FF22-C2B8-DA41-9E79-C0AEBA104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05" y="0"/>
            <a:ext cx="10515600" cy="6858000"/>
          </a:xfrm>
        </p:spPr>
        <p:txBody>
          <a:bodyPr anchor="ctr">
            <a:noAutofit/>
          </a:bodyPr>
          <a:lstStyle/>
          <a:p>
            <a:pPr algn="ctr"/>
            <a:r>
              <a:rPr lang="en-US" sz="7200" b="1" dirty="0"/>
              <a:t>Anonymity</a:t>
            </a:r>
          </a:p>
        </p:txBody>
      </p:sp>
    </p:spTree>
    <p:extLst>
      <p:ext uri="{BB962C8B-B14F-4D97-AF65-F5344CB8AC3E}">
        <p14:creationId xmlns:p14="http://schemas.microsoft.com/office/powerpoint/2010/main" val="120344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D6CA9-994E-C740-9BC0-5BA291B0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69" y="1151117"/>
            <a:ext cx="7886700" cy="441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AD0E27-4EAA-D14E-932E-0EF3150C23A6}"/>
              </a:ext>
            </a:extLst>
          </p:cNvPr>
          <p:cNvSpPr txBox="1"/>
          <p:nvPr/>
        </p:nvSpPr>
        <p:spPr>
          <a:xfrm>
            <a:off x="4943316" y="1151117"/>
            <a:ext cx="6943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i="1" dirty="0">
                <a:latin typeface="Helvetica" pitchFamily="2" charset="0"/>
              </a:rPr>
              <a:t>without name</a:t>
            </a:r>
            <a:endParaRPr lang="en-US" sz="7200" i="1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7D15EF-0F3B-2E4C-B2A3-B334AA0A8A82}"/>
              </a:ext>
            </a:extLst>
          </p:cNvPr>
          <p:cNvSpPr txBox="1"/>
          <p:nvPr/>
        </p:nvSpPr>
        <p:spPr>
          <a:xfrm>
            <a:off x="4943316" y="874774"/>
            <a:ext cx="694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 pitchFamily="2" charset="0"/>
              </a:rPr>
              <a:t>having the quality of being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70B93B7-7679-8A41-8BE8-C08075B3B59B}"/>
              </a:ext>
            </a:extLst>
          </p:cNvPr>
          <p:cNvSpPr/>
          <p:nvPr/>
        </p:nvSpPr>
        <p:spPr>
          <a:xfrm>
            <a:off x="4943316" y="542438"/>
            <a:ext cx="6943884" cy="1932992"/>
          </a:xfrm>
          <a:prstGeom prst="frame">
            <a:avLst>
              <a:gd name="adj1" fmla="val 448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5236B-3039-E946-808D-789177A786AA}"/>
              </a:ext>
            </a:extLst>
          </p:cNvPr>
          <p:cNvSpPr txBox="1"/>
          <p:nvPr/>
        </p:nvSpPr>
        <p:spPr>
          <a:xfrm>
            <a:off x="3790591" y="781785"/>
            <a:ext cx="723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Helvetica" pitchFamily="2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1317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18ED-5953-0F46-ABD4-8DB715CE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06" y="1597333"/>
            <a:ext cx="10515600" cy="1325563"/>
          </a:xfrm>
        </p:spPr>
        <p:txBody>
          <a:bodyPr/>
          <a:lstStyle/>
          <a:p>
            <a:r>
              <a:rPr lang="en-US" b="1" dirty="0"/>
              <a:t>How can we anonymize health records for research purposes?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32435F-594E-1245-94CD-7E55F1BAEF92}"/>
              </a:ext>
            </a:extLst>
          </p:cNvPr>
          <p:cNvSpPr txBox="1">
            <a:spLocks/>
          </p:cNvSpPr>
          <p:nvPr/>
        </p:nvSpPr>
        <p:spPr>
          <a:xfrm>
            <a:off x="1030906" y="34785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… remove the patients’ names?</a:t>
            </a:r>
          </a:p>
        </p:txBody>
      </p:sp>
    </p:spTree>
    <p:extLst>
      <p:ext uri="{BB962C8B-B14F-4D97-AF65-F5344CB8AC3E}">
        <p14:creationId xmlns:p14="http://schemas.microsoft.com/office/powerpoint/2010/main" val="9860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A1217F-65BE-A64E-969B-F8F9E8EB6AC6}"/>
              </a:ext>
            </a:extLst>
          </p:cNvPr>
          <p:cNvGrpSpPr/>
          <p:nvPr/>
        </p:nvGrpSpPr>
        <p:grpSpPr>
          <a:xfrm>
            <a:off x="317810" y="2159000"/>
            <a:ext cx="11635513" cy="3733800"/>
            <a:chOff x="317810" y="2159000"/>
            <a:chExt cx="11635513" cy="3733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024176-4AA6-514D-9D9F-0101D0B70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810" y="2159000"/>
              <a:ext cx="6121400" cy="37338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BEDB9D-98A5-9F48-B47A-ED3D8A8D09F1}"/>
                </a:ext>
              </a:extLst>
            </p:cNvPr>
            <p:cNvSpPr txBox="1"/>
            <p:nvPr/>
          </p:nvSpPr>
          <p:spPr>
            <a:xfrm>
              <a:off x="6408215" y="3153937"/>
              <a:ext cx="55451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b="1" dirty="0">
                  <a:latin typeface="Helvetica" pitchFamily="2" charset="0"/>
                </a:rPr>
                <a:t>Massachusetts, 1997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C7A9C2E-4AEB-5F45-95D8-8D91A968F803}"/>
              </a:ext>
            </a:extLst>
          </p:cNvPr>
          <p:cNvSpPr/>
          <p:nvPr/>
        </p:nvSpPr>
        <p:spPr>
          <a:xfrm>
            <a:off x="5638800" y="2286000"/>
            <a:ext cx="889000" cy="147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423B9-C350-9543-9353-39A8FF039A88}"/>
              </a:ext>
            </a:extLst>
          </p:cNvPr>
          <p:cNvSpPr txBox="1"/>
          <p:nvPr/>
        </p:nvSpPr>
        <p:spPr>
          <a:xfrm>
            <a:off x="683794" y="853807"/>
            <a:ext cx="10799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To understand why this might not work, consider the case of:</a:t>
            </a:r>
          </a:p>
        </p:txBody>
      </p:sp>
    </p:spTree>
    <p:extLst>
      <p:ext uri="{BB962C8B-B14F-4D97-AF65-F5344CB8AC3E}">
        <p14:creationId xmlns:p14="http://schemas.microsoft.com/office/powerpoint/2010/main" val="9903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2C92-EB49-2447-B33E-98FB6A32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491"/>
            <a:ext cx="10515600" cy="2043538"/>
          </a:xfrm>
        </p:spPr>
        <p:txBody>
          <a:bodyPr>
            <a:normAutofit fontScale="90000"/>
          </a:bodyPr>
          <a:lstStyle/>
          <a:p>
            <a:r>
              <a:rPr lang="en-US" dirty="0"/>
              <a:t>In 1997, the Massachusetts Group Insurance Commission (GIC) had an idea to help health researchers make new discoveries: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BC13-33D4-4043-B568-B18396599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0865"/>
            <a:ext cx="10515600" cy="3055435"/>
          </a:xfrm>
        </p:spPr>
        <p:txBody>
          <a:bodyPr>
            <a:normAutofit/>
          </a:bodyPr>
          <a:lstStyle/>
          <a:p>
            <a:r>
              <a:rPr lang="en-US" dirty="0"/>
              <a:t>GIC would anonymize and release all insurance data for the  state of Massachusetts</a:t>
            </a:r>
          </a:p>
          <a:p>
            <a:pPr lvl="1"/>
            <a:r>
              <a:rPr lang="en-US" dirty="0"/>
              <a:t>This would include patient-level diagnoses and billing codes, medication prescriptions, surgical procedures, etc.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Anonymization of dataset would remove all personal identifiers such as names, street addresses, etc. </a:t>
            </a:r>
          </a:p>
        </p:txBody>
      </p:sp>
    </p:spTree>
    <p:extLst>
      <p:ext uri="{BB962C8B-B14F-4D97-AF65-F5344CB8AC3E}">
        <p14:creationId xmlns:p14="http://schemas.microsoft.com/office/powerpoint/2010/main" val="225712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DA1637B-60DE-1248-B3F0-FEE6B3FEFFF5}"/>
              </a:ext>
            </a:extLst>
          </p:cNvPr>
          <p:cNvGrpSpPr/>
          <p:nvPr/>
        </p:nvGrpSpPr>
        <p:grpSpPr>
          <a:xfrm>
            <a:off x="-3039" y="-6307"/>
            <a:ext cx="11730877" cy="3887440"/>
            <a:chOff x="368918" y="186473"/>
            <a:chExt cx="11730877" cy="38874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40EA35-B424-2A4E-80A8-B7357BC82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918" y="186473"/>
              <a:ext cx="5831159" cy="38874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7EACA2-C215-E04C-9005-425E7E7EFECB}"/>
                </a:ext>
              </a:extLst>
            </p:cNvPr>
            <p:cNvSpPr txBox="1"/>
            <p:nvPr/>
          </p:nvSpPr>
          <p:spPr>
            <a:xfrm>
              <a:off x="6866503" y="186473"/>
              <a:ext cx="5233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latin typeface="Helvetica" pitchFamily="2" charset="0"/>
                </a:rPr>
                <a:t>PhD Student at MIT in 1997</a:t>
              </a:r>
            </a:p>
          </p:txBody>
        </p:sp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E7A76F3-CC66-8346-9845-9F6EE3FB83C0}"/>
              </a:ext>
            </a:extLst>
          </p:cNvPr>
          <p:cNvCxnSpPr>
            <a:cxnSpLocks/>
          </p:cNvCxnSpPr>
          <p:nvPr/>
        </p:nvCxnSpPr>
        <p:spPr>
          <a:xfrm flipV="1">
            <a:off x="0" y="1440244"/>
            <a:ext cx="12191488" cy="3906671"/>
          </a:xfrm>
          <a:prstGeom prst="bentConnector3">
            <a:avLst>
              <a:gd name="adj1" fmla="val 52033"/>
            </a:avLst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5A4408-01E8-6441-9C68-58C16563EC11}"/>
              </a:ext>
            </a:extLst>
          </p:cNvPr>
          <p:cNvSpPr txBox="1"/>
          <p:nvPr/>
        </p:nvSpPr>
        <p:spPr>
          <a:xfrm>
            <a:off x="-3039" y="3788145"/>
            <a:ext cx="461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Latanya Sweeney, PhD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EA710A-5759-9045-805B-E1F19BF2F2A9}"/>
              </a:ext>
            </a:extLst>
          </p:cNvPr>
          <p:cNvGrpSpPr/>
          <p:nvPr/>
        </p:nvGrpSpPr>
        <p:grpSpPr>
          <a:xfrm>
            <a:off x="72433" y="2366697"/>
            <a:ext cx="12161844" cy="4497454"/>
            <a:chOff x="72433" y="2366697"/>
            <a:chExt cx="12161844" cy="44974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329988-09B5-BF4F-8877-8A20E74A3E4F}"/>
                </a:ext>
              </a:extLst>
            </p:cNvPr>
            <p:cNvGrpSpPr/>
            <p:nvPr/>
          </p:nvGrpSpPr>
          <p:grpSpPr>
            <a:xfrm>
              <a:off x="72433" y="2811990"/>
              <a:ext cx="12119055" cy="4052161"/>
              <a:chOff x="-98045" y="2653986"/>
              <a:chExt cx="12119055" cy="40521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F504B70-FE60-684F-9BA9-80FF5AA8F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6123" y="2653986"/>
                <a:ext cx="5374887" cy="405216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D3E198-C00E-ED44-898C-61284314B7AF}"/>
                  </a:ext>
                </a:extLst>
              </p:cNvPr>
              <p:cNvSpPr txBox="1"/>
              <p:nvPr/>
            </p:nvSpPr>
            <p:spPr>
              <a:xfrm>
                <a:off x="-98045" y="6098436"/>
                <a:ext cx="66511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i="1" dirty="0">
                    <a:latin typeface="Helvetica" pitchFamily="2" charset="0"/>
                  </a:rPr>
                  <a:t>Governor of Massachusetts in 1997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4DD35C-EAC7-9B44-A9BA-AD35EAF01CFD}"/>
                </a:ext>
              </a:extLst>
            </p:cNvPr>
            <p:cNvSpPr txBox="1"/>
            <p:nvPr/>
          </p:nvSpPr>
          <p:spPr>
            <a:xfrm>
              <a:off x="9530908" y="2366697"/>
              <a:ext cx="27033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latin typeface="Helvetica" pitchFamily="2" charset="0"/>
                </a:rPr>
                <a:t>William Weld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6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F72E-35BF-7542-8AA4-4DD8D66F8C5B}"/>
              </a:ext>
            </a:extLst>
          </p:cNvPr>
          <p:cNvSpPr txBox="1"/>
          <p:nvPr/>
        </p:nvSpPr>
        <p:spPr>
          <a:xfrm>
            <a:off x="713678" y="-209407"/>
            <a:ext cx="109728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pitchFamily="2" charset="0"/>
              </a:rPr>
              <a:t>The GIC “anonymized dataset” contained the following variables:</a:t>
            </a:r>
            <a:br>
              <a:rPr lang="en-US" sz="3600" dirty="0">
                <a:latin typeface="Helvetica" pitchFamily="2" charset="0"/>
              </a:rPr>
            </a:br>
            <a:endParaRPr lang="en-US" sz="3200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" pitchFamily="2" charset="0"/>
              </a:rPr>
              <a:t>Birth date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Only six individuals in Cambridge, MA shared Gov. Weld’s birth date</a:t>
            </a:r>
            <a:br>
              <a:rPr lang="en-US" sz="3200" dirty="0">
                <a:latin typeface="Helvetica" pitchFamily="2" charset="0"/>
              </a:rPr>
            </a:br>
            <a:endParaRPr lang="en-US" sz="3200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" pitchFamily="2" charset="0"/>
              </a:rPr>
              <a:t>Gender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Only 3 of the 6 were male</a:t>
            </a:r>
            <a:br>
              <a:rPr lang="en-US" sz="3200" dirty="0">
                <a:latin typeface="Helvetica" pitchFamily="2" charset="0"/>
              </a:rPr>
            </a:br>
            <a:endParaRPr lang="en-US" sz="3200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" pitchFamily="2" charset="0"/>
              </a:rPr>
              <a:t>Zip code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Only one lived in his particular zip code</a:t>
            </a:r>
            <a:br>
              <a:rPr lang="en-US" sz="3600" dirty="0">
                <a:latin typeface="Helvetica" pitchFamily="2" charset="0"/>
              </a:rPr>
            </a:b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46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581</Words>
  <Application>Microsoft Macintosh PowerPoint</Application>
  <PresentationFormat>Widescreen</PresentationFormat>
  <Paragraphs>129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Helvetica</vt:lpstr>
      <vt:lpstr>Wingdings</vt:lpstr>
      <vt:lpstr>Office Theme</vt:lpstr>
      <vt:lpstr>Evaluation of patient reidentification using laboratory test orders and mitigation via latent space variables</vt:lpstr>
      <vt:lpstr>PowerPoint Presentation</vt:lpstr>
      <vt:lpstr>Anonymity</vt:lpstr>
      <vt:lpstr>PowerPoint Presentation</vt:lpstr>
      <vt:lpstr>How can we anonymize health records for research purposes?</vt:lpstr>
      <vt:lpstr>PowerPoint Presentation</vt:lpstr>
      <vt:lpstr>In 1997, the Massachusetts Group Insurance Commission (GIC) had an idea to help health researchers make new discoveries:</vt:lpstr>
      <vt:lpstr>PowerPoint Presentation</vt:lpstr>
      <vt:lpstr>PowerPoint Presentation</vt:lpstr>
      <vt:lpstr>PowerPoint Presentation</vt:lpstr>
      <vt:lpstr>PowerPoint Presentation</vt:lpstr>
      <vt:lpstr>Medical Records</vt:lpstr>
      <vt:lpstr>Electronic Medical Records</vt:lpstr>
      <vt:lpstr>EHR/EMR data is often “anonymized” (deidentified) and used for research</vt:lpstr>
      <vt:lpstr>PowerPoint Presentation</vt:lpstr>
      <vt:lpstr>Examining the uniqueness of Mount Sinai EHR Data</vt:lpstr>
      <vt:lpstr>Lab Tests in the EHR</vt:lpstr>
      <vt:lpstr>What percentage of patients can be uniquely identified by their lab tests?</vt:lpstr>
      <vt:lpstr>Can we reidentify patients with only 1 day of patient records?</vt:lpstr>
      <vt:lpstr>Reidentification attack setup and algorithm:</vt:lpstr>
      <vt:lpstr>Reidentification attack setup and algorithm:</vt:lpstr>
      <vt:lpstr>Evaluating reidentification performance</vt:lpstr>
      <vt:lpstr>Reidentification results</vt:lpstr>
      <vt:lpstr>How can we mitigate reidentifiability?</vt:lpstr>
      <vt:lpstr>VAE recapitulates input data from encoded latent variables</vt:lpstr>
      <vt:lpstr>VAE-encoded data preserves privacy</vt:lpstr>
      <vt:lpstr>Summary and Conclusions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patient re-identification using laboratory test orders and mitigation via latent space variables</dc:title>
  <dc:creator>Kipp Johnson</dc:creator>
  <cp:lastModifiedBy>Kipp Johnson</cp:lastModifiedBy>
  <cp:revision>85</cp:revision>
  <dcterms:created xsi:type="dcterms:W3CDTF">2018-11-07T00:48:35Z</dcterms:created>
  <dcterms:modified xsi:type="dcterms:W3CDTF">2018-11-11T22:37:24Z</dcterms:modified>
</cp:coreProperties>
</file>